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24BBB02-F618-48FC-A3E4-3809AFF62C7C}" type="datetimeFigureOut">
              <a:rPr lang="el-GR" smtClean="0"/>
              <a:t>10/10/2022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722A1ED-C12C-47F1-9FFE-C2FC0CBC9564}"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24BBB02-F618-48FC-A3E4-3809AFF62C7C}" type="datetimeFigureOut">
              <a:rPr lang="el-GR" smtClean="0"/>
              <a:t>10/10/2022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722A1ED-C12C-47F1-9FFE-C2FC0CBC9564}"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24BBB02-F618-48FC-A3E4-3809AFF62C7C}" type="datetimeFigureOut">
              <a:rPr lang="el-GR" smtClean="0"/>
              <a:t>10/10/2022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722A1ED-C12C-47F1-9FFE-C2FC0CBC9564}"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24BBB02-F618-48FC-A3E4-3809AFF62C7C}" type="datetimeFigureOut">
              <a:rPr lang="el-GR" smtClean="0"/>
              <a:t>10/10/2022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722A1ED-C12C-47F1-9FFE-C2FC0CBC9564}"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24BBB02-F618-48FC-A3E4-3809AFF62C7C}" type="datetimeFigureOut">
              <a:rPr lang="el-GR" smtClean="0"/>
              <a:t>10/10/2022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722A1ED-C12C-47F1-9FFE-C2FC0CBC9564}"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24BBB02-F618-48FC-A3E4-3809AFF62C7C}" type="datetimeFigureOut">
              <a:rPr lang="el-GR" smtClean="0"/>
              <a:t>10/10/2022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722A1ED-C12C-47F1-9FFE-C2FC0CBC9564}"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24BBB02-F618-48FC-A3E4-3809AFF62C7C}" type="datetimeFigureOut">
              <a:rPr lang="el-GR" smtClean="0"/>
              <a:t>10/10/2022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722A1ED-C12C-47F1-9FFE-C2FC0CBC9564}"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24BBB02-F618-48FC-A3E4-3809AFF62C7C}" type="datetimeFigureOut">
              <a:rPr lang="el-GR" smtClean="0"/>
              <a:t>10/10/2022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722A1ED-C12C-47F1-9FFE-C2FC0CBC9564}"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24BBB02-F618-48FC-A3E4-3809AFF62C7C}" type="datetimeFigureOut">
              <a:rPr lang="el-GR" smtClean="0"/>
              <a:t>10/10/2022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722A1ED-C12C-47F1-9FFE-C2FC0CBC9564}"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24BBB02-F618-48FC-A3E4-3809AFF62C7C}" type="datetimeFigureOut">
              <a:rPr lang="el-GR" smtClean="0"/>
              <a:t>10/10/2022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722A1ED-C12C-47F1-9FFE-C2FC0CBC9564}"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24BBB02-F618-48FC-A3E4-3809AFF62C7C}" type="datetimeFigureOut">
              <a:rPr lang="el-GR" smtClean="0"/>
              <a:t>10/10/2022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722A1ED-C12C-47F1-9FFE-C2FC0CBC9564}"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BBB02-F618-48FC-A3E4-3809AFF62C7C}" type="datetimeFigureOut">
              <a:rPr lang="el-GR" smtClean="0"/>
              <a:t>10/10/2022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2A1ED-C12C-47F1-9FFE-C2FC0CBC9564}"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l.wikipedia.org/wiki/%CE%99%CE%BC%CE%BC%CE%AC%CE%BD%CE%BF%CF%85%CE%B5%CE%BB_%CE%9A%CE%B1%CE%BD%CF%84"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l.wikipedia.org/wiki/%CE%A6%CF%85%CF%83%CE%B9%CE%BA%CE%AE_%CE%B3%CE%B5%CF%89%CE%B3%CF%81%CE%B1%CF%86%CE%AF%CE%B1" TargetMode="External"/><Relationship Id="rId2" Type="http://schemas.openxmlformats.org/officeDocument/2006/relationships/hyperlink" Target="https://el.wikipedia.org/wiki/%CE%91%CE%BD%CE%B8%CF%81%CF%89%CF%80%CE%BF%CE%B3%CE%B5%CF%89%CE%B3%CF%81%CE%B1%CF%86%CE%AF%CE%B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l.wikipedia.org/wiki/%CE%91%CE%BD%CE%B8%CF%81%CF%89%CF%80%CE%BF%CE%B3%CE%B5%CF%89%CE%B3%CF%81%CE%B1%CF%86%CE%AF%CE%B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l.wikipedia.org/wiki/%CE%91%CE%BD%CE%B8%CF%81%CF%89%CF%80%CE%BF%CE%B3%CE%B5%CF%89%CE%B3%CF%81%CE%B1%CF%86%CE%AF%CE%B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l.wikipedia.org/wiki/%CE%94%CE%B9%CE%B5%CE%B8%CE%BD%CE%AE%CF%82_%CE%93%CE%B5%CF%89%CE%B3%CF%81%CE%B1%CF%86%CE%B9%CE%BA%CE%AE_%CE%88%CE%BD%CF%89%CF%83%CE%B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ebooks.edu.gr/ebooks/v/html/8547/2296/Archaia-Ellinika-mtfr-Omirika-Epi-Iliada_B-Gymnasiou_empl/index18.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l.wikipedia.org/wiki/%CE%9C%CE%B5%CF%83%CF%8C%CE%B3%CE%B5%CE%B9%CE%BF%CF%82_%CE%98%CE%AC%CE%BB%CE%B1%CF%83%CF%83%CE%B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el.wikipedia.org/wiki/%CE%99%CF%80%CF%80%CE%BF%CE%BA%CF%81%CE%AC%CF%84%CE%B7%CF%82" TargetMode="External"/><Relationship Id="rId13" Type="http://schemas.openxmlformats.org/officeDocument/2006/relationships/hyperlink" Target="https://el.wikipedia.org/wiki/%CE%A3%CF%84%CF%81%CE%AC%CE%B2%CF%89%CE%BD" TargetMode="External"/><Relationship Id="rId18" Type="http://schemas.openxmlformats.org/officeDocument/2006/relationships/hyperlink" Target="https://el.wikipedia.org/wiki/%CE%A1%CF%89%CE%BC%CE%B1%CF%8A%CE%BA%CE%AE_%CE%91%CF%85%CF%84%CE%BF%CE%BA%CF%81%CE%B1%CF%84%CE%BF%CF%81%CE%AF%CE%B1" TargetMode="External"/><Relationship Id="rId3" Type="http://schemas.openxmlformats.org/officeDocument/2006/relationships/hyperlink" Target="https://el.wikipedia.org/wiki/%CE%A6%CE%B9%CE%BB%CE%BF%CF%83%CE%BF%CF%86%CE%AF%CE%B1" TargetMode="External"/><Relationship Id="rId7" Type="http://schemas.openxmlformats.org/officeDocument/2006/relationships/hyperlink" Target="https://el.wikipedia.org/wiki/%CE%97%CF%81%CF%8C%CE%B4%CE%BF%CF%84%CE%BF%CF%82" TargetMode="External"/><Relationship Id="rId12" Type="http://schemas.openxmlformats.org/officeDocument/2006/relationships/hyperlink" Target="https://el.wikipedia.org/wiki/%CE%95%CF%81%CE%B1%CF%84%CE%BF%CF%83%CE%B8%CE%AD%CE%BD%CE%B7%CF%82_%CE%BF_%CE%9A%CF%85%CF%81%CE%B7%CE%BD%CE%B1%CE%AF%CE%BF%CF%82" TargetMode="External"/><Relationship Id="rId17" Type="http://schemas.openxmlformats.org/officeDocument/2006/relationships/hyperlink" Target="https://el.wikipedia.org/wiki/%CE%A0%CE%B1%CF%85%CF%83%CE%B1%CE%BD%CE%AF%CE%B1%CF%82" TargetMode="External"/><Relationship Id="rId2" Type="http://schemas.openxmlformats.org/officeDocument/2006/relationships/hyperlink" Target="https://el.wikipedia.org/wiki/%CE%95%CF%80%CE%B9%CF%83%CF%84%CE%AE%CE%BC%CE%B7" TargetMode="External"/><Relationship Id="rId16" Type="http://schemas.openxmlformats.org/officeDocument/2006/relationships/hyperlink" Target="https://el.wikipedia.org/wiki/%CE%A6%CE%BB%CE%AC%CE%B2%CE%B9%CE%BF%CF%82_%CE%91%CF%81%CF%81%CE%B9%CE%B1%CE%BD%CF%8C%CF%82" TargetMode="External"/><Relationship Id="rId20" Type="http://schemas.openxmlformats.org/officeDocument/2006/relationships/hyperlink" Target="https://el.wikipedia.org/wiki/%CE%A0%CE%BB%CE%AF%CE%BD%CE%B9%CE%BF%CF%82_%CE%BF_%CE%A0%CF%81%CE%B5%CF%83%CE%B2%CF%8D%CF%84%CE%B5%CF%81%CE%BF%CF%82" TargetMode="External"/><Relationship Id="rId1" Type="http://schemas.openxmlformats.org/officeDocument/2006/relationships/slideLayout" Target="../slideLayouts/slideLayout2.xml"/><Relationship Id="rId6" Type="http://schemas.openxmlformats.org/officeDocument/2006/relationships/hyperlink" Target="https://el.wikipedia.org/wiki/%CE%95%CE%BA%CE%B1%CF%84%CE%B1%CE%AF%CE%BF%CF%82_%CE%BF_%CE%9C%CE%B9%CE%BB%CE%AE%CF%83%CE%B9%CE%BF%CF%82" TargetMode="External"/><Relationship Id="rId11" Type="http://schemas.openxmlformats.org/officeDocument/2006/relationships/hyperlink" Target="https://el.wikipedia.org/wiki/%CE%94%CE%B9%CE%BA%CE%B1%CE%AF%CE%B1%CF%81%CF%87%CE%BF%CF%82" TargetMode="External"/><Relationship Id="rId5" Type="http://schemas.openxmlformats.org/officeDocument/2006/relationships/hyperlink" Target="https://el.wikipedia.org/wiki/%CE%98%CE%B1%CE%BB%CE%AE%CF%82" TargetMode="External"/><Relationship Id="rId15" Type="http://schemas.openxmlformats.org/officeDocument/2006/relationships/hyperlink" Target="https://el.wikipedia.org/wiki/%CE%9A%CE%BB%CE%B1%CF%8D%CE%B4%CE%B9%CE%BF%CF%82_%CE%A0%CF%84%CE%BF%CE%BB%CE%B5%CE%BC%CE%B1%CE%AF%CE%BF%CF%82" TargetMode="External"/><Relationship Id="rId10" Type="http://schemas.openxmlformats.org/officeDocument/2006/relationships/hyperlink" Target="https://el.wikipedia.org/wiki/%CE%91%CF%81%CE%B9%CF%83%CF%84%CE%BF%CF%84%CE%AD%CE%BB%CE%B7%CF%82" TargetMode="External"/><Relationship Id="rId19" Type="http://schemas.openxmlformats.org/officeDocument/2006/relationships/hyperlink" Target="https://el.wikipedia.org/wiki/%CE%A0%CE%B5%CF%81%CE%AF%CF%80%CE%BB%CE%BF%CF%85%CF%82" TargetMode="External"/><Relationship Id="rId4" Type="http://schemas.openxmlformats.org/officeDocument/2006/relationships/hyperlink" Target="https://el.wikipedia.org/wiki/%CE%8C%CE%BC%CE%B7%CF%81%CE%BF%CF%82" TargetMode="External"/><Relationship Id="rId9" Type="http://schemas.openxmlformats.org/officeDocument/2006/relationships/hyperlink" Target="https://el.wikipedia.org/wiki/%CE%93%CE%B5%CF%89%CE%B3%CF%81%CE%B1%CF%86%CE%AF%CE%B1" TargetMode="External"/><Relationship Id="rId14" Type="http://schemas.openxmlformats.org/officeDocument/2006/relationships/hyperlink" Target="https://el.wikipedia.org/wiki/%CE%9C%CE%B1%CF%81%CE%AF%CE%BD%CE%BF%CF%82_%CE%BF_%CE%A4%CF%8D%CF%81%CE%B9%CE%BF%CF%8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l.wikipedia.org/wiki/%CE%99%CE%BC%CF%80%CE%BD_%CE%9C%CF%80%CE%B1%CF%84%CE%BF%CF%8D%CF%84%CE%B1" TargetMode="External"/><Relationship Id="rId2" Type="http://schemas.openxmlformats.org/officeDocument/2006/relationships/hyperlink" Target="https://el.wikipedia.org/w/index.php?title=%CE%9C%CE%BF%CF%85%CF%87%CE%B1%CE%BC%CE%AC%CE%BD%CF%84_%CE%B1%CE%BB-%CE%99%CE%BD%CF%84%CF%81%CE%B9%CF%83%CE%AF&amp;action=edit&amp;redlink=1"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el.wikipedia.org/wiki/%CE%99%CE%BC%CF%80%CE%BD_%CE%A7%CE%B1%CE%BB%CE%BD%CF%84%CE%BF%CF%8D%CE%B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μφάνιση της εικόνας προέλευσης"/>
          <p:cNvPicPr>
            <a:picLocks noChangeAspect="1" noChangeArrowheads="1"/>
          </p:cNvPicPr>
          <p:nvPr/>
        </p:nvPicPr>
        <p:blipFill>
          <a:blip r:embed="rId2" cstate="print"/>
          <a:srcRect/>
          <a:stretch>
            <a:fillRect/>
          </a:stretch>
        </p:blipFill>
        <p:spPr bwMode="auto">
          <a:xfrm>
            <a:off x="179512" y="1556792"/>
            <a:ext cx="8820472" cy="5068379"/>
          </a:xfrm>
          <a:prstGeom prst="rect">
            <a:avLst/>
          </a:prstGeom>
          <a:noFill/>
        </p:spPr>
      </p:pic>
      <p:sp>
        <p:nvSpPr>
          <p:cNvPr id="5" name="4 - Ορθογώνιο"/>
          <p:cNvSpPr/>
          <p:nvPr/>
        </p:nvSpPr>
        <p:spPr>
          <a:xfrm>
            <a:off x="755576" y="332656"/>
            <a:ext cx="7128792" cy="1107996"/>
          </a:xfrm>
          <a:prstGeom prst="rect">
            <a:avLst/>
          </a:prstGeom>
        </p:spPr>
        <p:txBody>
          <a:bodyPr wrap="square">
            <a:spAutoFit/>
          </a:bodyPr>
          <a:lstStyle/>
          <a:p>
            <a:pPr algn="ctr"/>
            <a:r>
              <a:rPr lang="el-GR" sz="6600" b="1" dirty="0"/>
              <a:t>Γεωγραφία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123728" y="476672"/>
            <a:ext cx="4248472" cy="584775"/>
          </a:xfrm>
          <a:prstGeom prst="rect">
            <a:avLst/>
          </a:prstGeom>
        </p:spPr>
        <p:txBody>
          <a:bodyPr wrap="square">
            <a:spAutoFit/>
          </a:bodyPr>
          <a:lstStyle/>
          <a:p>
            <a:r>
              <a:rPr lang="el-GR" sz="3200" dirty="0"/>
              <a:t>Η Νεότερη Γεωγραφία</a:t>
            </a:r>
          </a:p>
        </p:txBody>
      </p:sp>
      <p:sp>
        <p:nvSpPr>
          <p:cNvPr id="5" name="4 - Ορθογώνιο"/>
          <p:cNvSpPr/>
          <p:nvPr/>
        </p:nvSpPr>
        <p:spPr>
          <a:xfrm>
            <a:off x="755576" y="1412776"/>
            <a:ext cx="6912768" cy="646331"/>
          </a:xfrm>
          <a:prstGeom prst="rect">
            <a:avLst/>
          </a:prstGeom>
        </p:spPr>
        <p:txBody>
          <a:bodyPr wrap="square">
            <a:spAutoFit/>
          </a:bodyPr>
          <a:lstStyle/>
          <a:p>
            <a:r>
              <a:rPr lang="el-GR" dirty="0"/>
              <a:t>Γερμανοί διανοητές του 18</a:t>
            </a:r>
            <a:r>
              <a:rPr lang="el-GR" baseline="30000" dirty="0"/>
              <a:t>ου</a:t>
            </a:r>
            <a:r>
              <a:rPr lang="el-GR" dirty="0"/>
              <a:t> και 19</a:t>
            </a:r>
            <a:r>
              <a:rPr lang="el-GR" baseline="30000" dirty="0"/>
              <a:t>ου</a:t>
            </a:r>
            <a:r>
              <a:rPr lang="el-GR" dirty="0"/>
              <a:t> αιώνα βοήθησαν στην ανάδυση της Γεωγραφίας ως σύγχρονης επιστήμης του χώρου και του χρόνου.</a:t>
            </a:r>
          </a:p>
        </p:txBody>
      </p:sp>
      <p:pic>
        <p:nvPicPr>
          <p:cNvPr id="6146" name="Picture 2"/>
          <p:cNvPicPr>
            <a:picLocks noChangeAspect="1" noChangeArrowheads="1"/>
          </p:cNvPicPr>
          <p:nvPr/>
        </p:nvPicPr>
        <p:blipFill>
          <a:blip r:embed="rId2" cstate="print"/>
          <a:srcRect/>
          <a:stretch>
            <a:fillRect/>
          </a:stretch>
        </p:blipFill>
        <p:spPr bwMode="auto">
          <a:xfrm>
            <a:off x="827584" y="2348880"/>
            <a:ext cx="2592288" cy="3209275"/>
          </a:xfrm>
          <a:prstGeom prst="rect">
            <a:avLst/>
          </a:prstGeom>
          <a:noFill/>
          <a:ln w="9525">
            <a:noFill/>
            <a:miter lim="800000"/>
            <a:headEnd/>
            <a:tailEnd/>
          </a:ln>
        </p:spPr>
      </p:pic>
      <p:sp>
        <p:nvSpPr>
          <p:cNvPr id="7" name="6 - Ορθογώνιο"/>
          <p:cNvSpPr/>
          <p:nvPr/>
        </p:nvSpPr>
        <p:spPr>
          <a:xfrm>
            <a:off x="3563888" y="2420888"/>
            <a:ext cx="4572000" cy="923330"/>
          </a:xfrm>
          <a:prstGeom prst="rect">
            <a:avLst/>
          </a:prstGeom>
        </p:spPr>
        <p:txBody>
          <a:bodyPr wrap="square">
            <a:spAutoFit/>
          </a:bodyPr>
          <a:lstStyle/>
          <a:p>
            <a:r>
              <a:rPr lang="el-GR" dirty="0"/>
              <a:t>Ο </a:t>
            </a:r>
            <a:r>
              <a:rPr lang="el-GR" dirty="0" err="1">
                <a:hlinkClick r:id="rId3" tooltip="Ιμμάνουελ Καντ"/>
              </a:rPr>
              <a:t>Ιμμάνουελ</a:t>
            </a:r>
            <a:r>
              <a:rPr lang="el-GR" dirty="0">
                <a:hlinkClick r:id="rId3" tooltip="Ιμμάνουελ Καντ"/>
              </a:rPr>
              <a:t> Καντ</a:t>
            </a:r>
            <a:r>
              <a:rPr lang="el-GR" dirty="0"/>
              <a:t> (1724-1804) μπορεί να θεωρηθεί ως ο πνευματικός πατέρας της (</a:t>
            </a:r>
            <a:r>
              <a:rPr lang="el-GR" dirty="0" err="1"/>
              <a:t>ανθρωπο</a:t>
            </a:r>
            <a:r>
              <a:rPr lang="el-GR" dirty="0"/>
              <a:t>)γεωγραφίας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Σήμερα</a:t>
            </a:r>
            <a:br>
              <a:rPr lang="el-GR" dirty="0"/>
            </a:br>
            <a:endParaRPr lang="el-GR"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a:t>Στο σύγχρονο κόσμο, η Γεωγραφία καθιερώθηκε ως επιστημονικός κλάδος στη Δυτική Ευρώπη και στη Βόρεια Αμερική τον 19ο αιώνα. Αρχικά ανήκε στις Φυσικές Επιστήμες – μελέτη της επιφάνειας, του ανάγλυφου, της βλάστησης και του κλίματος της γης. Σταδιακά, εξελίχθηκε και σε κοινωνική επιστήμη – μελέτη των ανθρώπινων δραστηριοτήτων στο χώρο και το χρόνο. Η σύγχρονη επιστήμη της Γεωγραφίας κινείται ανάμεσα σε δύο κόσμους και επιχειρεί να τους συνθέσει – τον κόσμο των Φυσικών και τον κόσμο των Κοινωνικών Επιστημών. </a:t>
            </a:r>
            <a:r>
              <a:rPr lang="el-GR" dirty="0" smtClean="0"/>
              <a:t>Η </a:t>
            </a:r>
            <a:r>
              <a:rPr lang="el-GR" dirty="0"/>
              <a:t>σύγχρονη Γεωγραφία αναλύει και ερμηνεύει τη συγκρότηση και διαφοροποίηση του χώρου έτσι όπως διαμορφώνεται και μεταβάλλεται κάτω από τη διαρκή αλληλεπίδραση φυσικών παραγόντων – όπως το κλίμα, το ανάγλυφο, η βλάστηση – και </a:t>
            </a:r>
            <a:r>
              <a:rPr lang="el-GR" dirty="0" err="1"/>
              <a:t>κοινωνικο</a:t>
            </a:r>
            <a:r>
              <a:rPr lang="el-GR" dirty="0"/>
              <a:t>-πολιτισμικών, οικονομικών, ιδεολογικών και πολιτικών διεργασιών.</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Κλάδοι της Γεωγραφίας</a:t>
            </a:r>
            <a:br>
              <a:rPr lang="el-GR" dirty="0"/>
            </a:br>
            <a:endParaRPr lang="el-GR" dirty="0"/>
          </a:p>
        </p:txBody>
      </p:sp>
      <p:sp>
        <p:nvSpPr>
          <p:cNvPr id="3" name="2 - Θέση περιεχομένου"/>
          <p:cNvSpPr>
            <a:spLocks noGrp="1"/>
          </p:cNvSpPr>
          <p:nvPr>
            <p:ph idx="1"/>
          </p:nvPr>
        </p:nvSpPr>
        <p:spPr/>
        <p:txBody>
          <a:bodyPr/>
          <a:lstStyle/>
          <a:p>
            <a:r>
              <a:rPr lang="el-GR" b="1" u="sng" dirty="0" smtClean="0">
                <a:hlinkClick r:id="rId2"/>
              </a:rPr>
              <a:t>Ανθρωπογεωγραφία</a:t>
            </a:r>
            <a:endParaRPr lang="el-GR" b="1" u="sng" dirty="0" smtClean="0"/>
          </a:p>
          <a:p>
            <a:r>
              <a:rPr lang="el-GR" b="1" u="sng" dirty="0">
                <a:hlinkClick r:id="rId3"/>
              </a:rPr>
              <a:t>Φυσική </a:t>
            </a:r>
            <a:r>
              <a:rPr lang="el-GR" b="1" u="sng" dirty="0" smtClean="0">
                <a:hlinkClick r:id="rId3"/>
              </a:rPr>
              <a:t>Γεωγραφία</a:t>
            </a:r>
            <a:endParaRPr lang="el-GR" b="1" u="sng" dirty="0" smtClean="0"/>
          </a:p>
          <a:p>
            <a:r>
              <a:rPr lang="el-GR" b="1" dirty="0" err="1" smtClean="0"/>
              <a:t>Γεωπληροφορική</a:t>
            </a:r>
            <a:endParaRPr lang="el-GR" b="1" dirty="0" smtClean="0"/>
          </a:p>
          <a:p>
            <a:r>
              <a:rPr lang="el-GR" b="1" dirty="0"/>
              <a:t>Ανάπτυξη και Σχεδιασμός Χώρου</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smtClean="0">
                <a:hlinkClick r:id="rId2"/>
              </a:rPr>
              <a:t>Ανθρωπογεωγραφία</a:t>
            </a:r>
            <a:r>
              <a:rPr lang="el-GR" b="1" u="sng" dirty="0" smtClean="0"/>
              <a:t/>
            </a:r>
            <a:br>
              <a:rPr lang="el-GR" b="1" u="sng" dirty="0" smtClean="0"/>
            </a:br>
            <a:endParaRPr lang="el-GR" dirty="0"/>
          </a:p>
        </p:txBody>
      </p:sp>
      <p:sp>
        <p:nvSpPr>
          <p:cNvPr id="3" name="2 - Θέση περιεχομένου"/>
          <p:cNvSpPr>
            <a:spLocks noGrp="1"/>
          </p:cNvSpPr>
          <p:nvPr>
            <p:ph idx="1"/>
          </p:nvPr>
        </p:nvSpPr>
        <p:spPr/>
        <p:txBody>
          <a:bodyPr/>
          <a:lstStyle/>
          <a:p>
            <a:r>
              <a:rPr lang="el-GR" dirty="0"/>
              <a:t>Η Ανθρωπογεωγραφία είναι η γνωστική περιοχή της Γεωγραφικής Επιστήμης που διερευνά τη χωρική διαφοροποίηση και οργάνωση της ανθρώπινης δραστηριότητας και τους συσχετισμούς της με το φυσικό περιβάλλον</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hlinkClick r:id="rId2"/>
              </a:rPr>
              <a:t>Ανθρωπογεωγραφία</a:t>
            </a:r>
            <a:endParaRPr lang="el-GR"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2267744" y="2492896"/>
            <a:ext cx="4706888" cy="3137925"/>
          </a:xfrm>
          <a:prstGeom prst="rect">
            <a:avLst/>
          </a:prstGeom>
          <a:noFill/>
          <a:ln w="9525">
            <a:noFill/>
            <a:miter lim="800000"/>
            <a:headEnd/>
            <a:tailEnd/>
          </a:ln>
        </p:spPr>
      </p:pic>
      <p:sp>
        <p:nvSpPr>
          <p:cNvPr id="5" name="4 - Ορθογώνιο"/>
          <p:cNvSpPr/>
          <p:nvPr/>
        </p:nvSpPr>
        <p:spPr>
          <a:xfrm>
            <a:off x="2555776" y="1772816"/>
            <a:ext cx="4176464" cy="523220"/>
          </a:xfrm>
          <a:prstGeom prst="rect">
            <a:avLst/>
          </a:prstGeom>
        </p:spPr>
        <p:txBody>
          <a:bodyPr wrap="square">
            <a:spAutoFit/>
          </a:bodyPr>
          <a:lstStyle/>
          <a:p>
            <a:r>
              <a:rPr lang="el-GR" sz="2800" dirty="0"/>
              <a:t>Η </a:t>
            </a:r>
            <a:r>
              <a:rPr lang="el-GR" sz="2800" b="1" dirty="0"/>
              <a:t>τουριστική γεωγραφία</a:t>
            </a:r>
            <a:endParaRPr lang="el-GR"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τουριστική γεωγραφία</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a:t>Η </a:t>
            </a:r>
            <a:r>
              <a:rPr lang="el-GR" b="1" dirty="0"/>
              <a:t>τουριστική γεωγραφία</a:t>
            </a:r>
            <a:r>
              <a:rPr lang="el-GR" dirty="0"/>
              <a:t> ή ο τουρισμός, είναι ένας κλάδος της γεωγραφίας που επικεντρώνεται στη μελέτη της ανθρώπινης μεταφοράς από άποψη δραστηριοτήτων όπως το ταξίδι και ο </a:t>
            </a:r>
            <a:r>
              <a:rPr lang="el-GR" dirty="0" smtClean="0"/>
              <a:t>τουρισμός.</a:t>
            </a:r>
            <a:endParaRPr lang="el-GR" dirty="0"/>
          </a:p>
          <a:p>
            <a:r>
              <a:rPr lang="el-GR" dirty="0"/>
              <a:t>Αυτός ο κλάδος βλέπει τον τουρισμό ως δραστηριότητα που περιλαμβάνει τη μεταφορά αγαθών, υπηρεσιών και ομάδων ανθρώπων μέσω του χρόνου και του χώρου, γεγονός που το καθιστά ένα φαινόμενο που σχετίζεται ουσιαστικά με τη γεωγραφία</a:t>
            </a:r>
            <a:r>
              <a:rPr lang="el-GR" dirty="0" smtClean="0"/>
              <a:t>.</a:t>
            </a:r>
            <a:br>
              <a:rPr lang="el-GR" dirty="0" smtClean="0"/>
            </a:b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τουριστική γεωγραφία</a:t>
            </a:r>
            <a:endParaRPr lang="el-GR" dirty="0"/>
          </a:p>
        </p:txBody>
      </p:sp>
      <p:sp>
        <p:nvSpPr>
          <p:cNvPr id="3" name="2 - Θέση περιεχομένου"/>
          <p:cNvSpPr>
            <a:spLocks noGrp="1"/>
          </p:cNvSpPr>
          <p:nvPr>
            <p:ph idx="1"/>
          </p:nvPr>
        </p:nvSpPr>
        <p:spPr/>
        <p:txBody>
          <a:bodyPr>
            <a:normAutofit fontScale="92500"/>
          </a:bodyPr>
          <a:lstStyle/>
          <a:p>
            <a:r>
              <a:rPr lang="el-GR" dirty="0"/>
              <a:t>η τουριστική γεωγραφία έχει ως στόχο να μελετήσει τις δραστηριότητες που σχετίζονται με τον τουρισμό και τον αντίκτυπο που μπορεί να δημιουργήσει αυτός ο παράγοντας σε διάφορα μέρη του κόσμου. </a:t>
            </a:r>
          </a:p>
          <a:p>
            <a:r>
              <a:rPr lang="el-GR" dirty="0"/>
              <a:t>Ο τουρισμός είναι μια δραστηριότητα που ενέχει εγγενώς τη γεωγραφία. Για την ανάλυσή του, από γεωγραφική άποψη, υπάρχουν ορισμένες πτυχές που χρησιμεύουν ως βάση.</a:t>
            </a:r>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τουριστική γεωγραφία</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b="1" dirty="0"/>
              <a:t>Προέλευση</a:t>
            </a:r>
          </a:p>
          <a:p>
            <a:r>
              <a:rPr lang="el-GR" dirty="0"/>
              <a:t>Η μελέτη του τουρισμού από τη γεωγραφία προέρχεται από την ανάπτυξη του τουρισμού ως οικονομική δραστηριότητα. Ήταν στα μέσα του 20ού αιώνα όταν ο τουρισμός άρχισε να εμφανίζεται ως ανάγκη για τους ανθρώπους. Υπάρχει αυτό που είναι γνωστό ως "μαζικός τουρισμός" που επικεντρώνεται σε περιοχές όπως παραλίες και επίσης πόλεις με υψηλό ιστορικό και καλλιτεχνικό περιεχόμενο.</a:t>
            </a:r>
          </a:p>
          <a:p>
            <a:r>
              <a:rPr lang="el-GR" dirty="0"/>
              <a:t>Το 1950, η τουριστική γεωγραφία απέκτησε μεγαλύτερη αποδοχή ως το δικό της υποκατάστημα, κυρίως σε χώρες όπως οι Ηνωμένες Πολιτείες και η Γερμανία. </a:t>
            </a: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τουριστική γεωγραφία</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a:t>Για το έτος 1998, ο καθηγητής γεωγραφίας </a:t>
            </a:r>
            <a:r>
              <a:rPr lang="el-GR" dirty="0" err="1"/>
              <a:t>Stephen</a:t>
            </a:r>
            <a:r>
              <a:rPr lang="el-GR" dirty="0"/>
              <a:t> </a:t>
            </a:r>
            <a:r>
              <a:rPr lang="el-GR" dirty="0" err="1"/>
              <a:t>Williams</a:t>
            </a:r>
            <a:r>
              <a:rPr lang="el-GR" dirty="0"/>
              <a:t>, καθόρισε τους τομείς ενδιαφέροντος για τη μελέτη της γεωγραφίας του τουρισμού: τις επιπτώσεις στη χωρική διάσταση, την κατανομή των οικονομικών δραστηριοτήτων, τις επιπτώσεις του τουρισμού και του σχεδιασμού, και δημιουργία μοντέλων για τη χωρική ανάπτυξη του τουρισμού.</a:t>
            </a:r>
          </a:p>
          <a:p>
            <a:r>
              <a:rPr lang="el-GR" dirty="0"/>
              <a:t>Ωστόσο, ο τουρισμός είναι μια μεταβαλλόμενη δραστηριότητα στην οποία νέες μορφές αλληλεπίδρασης έχουν δημιουργηθεί ακόμη και στα μέρη προορισμού. </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Γεωγραφία</a:t>
            </a:r>
            <a:br>
              <a:rPr lang="el-GR" dirty="0"/>
            </a:br>
            <a:r>
              <a:rPr lang="el-GR" dirty="0" smtClean="0"/>
              <a:t>  </a:t>
            </a:r>
            <a:endParaRPr lang="el-GR" dirty="0"/>
          </a:p>
        </p:txBody>
      </p:sp>
      <p:sp>
        <p:nvSpPr>
          <p:cNvPr id="3" name="2 - Θέση περιεχομένου"/>
          <p:cNvSpPr>
            <a:spLocks noGrp="1"/>
          </p:cNvSpPr>
          <p:nvPr>
            <p:ph idx="1"/>
          </p:nvPr>
        </p:nvSpPr>
        <p:spPr/>
        <p:txBody>
          <a:bodyPr/>
          <a:lstStyle/>
          <a:p>
            <a:r>
              <a:rPr lang="el-GR" dirty="0"/>
              <a:t>Η </a:t>
            </a:r>
            <a:r>
              <a:rPr lang="el-GR" b="1" dirty="0"/>
              <a:t>Γεωγραφία</a:t>
            </a:r>
            <a:r>
              <a:rPr lang="el-GR" dirty="0"/>
              <a:t> είναι η επιστήμη η οποία περιγράφει, αναλύει και προβλέπει την εξέλιξη της Γης στις βασικές πτυχές της, τόσο του ανθρωπογενούς, όσο και του φυσικού χώρου.</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Γεωγραφία</a:t>
            </a:r>
            <a:endParaRPr lang="el-GR" dirty="0"/>
          </a:p>
        </p:txBody>
      </p:sp>
      <p:sp>
        <p:nvSpPr>
          <p:cNvPr id="3" name="2 - Θέση περιεχομένου"/>
          <p:cNvSpPr>
            <a:spLocks noGrp="1"/>
          </p:cNvSpPr>
          <p:nvPr>
            <p:ph idx="1"/>
          </p:nvPr>
        </p:nvSpPr>
        <p:spPr/>
        <p:txBody>
          <a:bodyPr/>
          <a:lstStyle/>
          <a:p>
            <a:r>
              <a:rPr lang="el-GR" dirty="0"/>
              <a:t> σύμφωνα με τη </a:t>
            </a:r>
            <a:r>
              <a:rPr lang="el-GR" dirty="0">
                <a:hlinkClick r:id="rId2" tooltip="Διεθνής Γεωγραφική Ένωση"/>
              </a:rPr>
              <a:t>Διεθνή Γεωγραφική Ένωση</a:t>
            </a:r>
            <a:r>
              <a:rPr lang="el-GR" dirty="0"/>
              <a:t>, είναι η συστηματική σπουδή και περιγραφή τόσο της επιφάνειας της Γης όσο και των φαινομένων που συμβαίνουν </a:t>
            </a:r>
            <a:r>
              <a:rPr lang="el-GR" dirty="0" err="1"/>
              <a:t>σ΄</a:t>
            </a:r>
            <a:r>
              <a:rPr lang="el-GR" dirty="0"/>
              <a:t> αυτή.</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Γεωγραφία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a:t>Όπως αναφέρει η Ένωση Γεωγράφων Ελλάδας, η Γεωγραφία είναι η επιστήμη της φύσης και του ανθρώπου, του χώρου και του χρόνου. Είναι τόσο κοινωνική όσο και φυσική επιστήμη. Δεν έχει σχέση με την απλή αποστήθιση δεδομένων, </a:t>
            </a:r>
            <a:r>
              <a:rPr lang="el-GR" dirty="0" smtClean="0"/>
              <a:t>αριθμών. </a:t>
            </a:r>
            <a:r>
              <a:rPr lang="el-GR" dirty="0"/>
              <a:t>Με άλλα λόγια, η Γεωγραφία δεν διερευνά μόνο τι είναι και πού βρίσκεται στη Γη, αλλά επίσης και το γιατί βρίσκεται εκεί (και όχι κάπου αλλού) με γνώμονα το εάν η αιτία είναι φυσική ή/και ανθρωπογενής και με αναφορά στις συνέπειες.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Γεωγραφία</a:t>
            </a:r>
            <a:endParaRPr lang="el-GR" dirty="0"/>
          </a:p>
        </p:txBody>
      </p:sp>
      <p:sp>
        <p:nvSpPr>
          <p:cNvPr id="3" name="2 - Θέση περιεχομένου"/>
          <p:cNvSpPr>
            <a:spLocks noGrp="1"/>
          </p:cNvSpPr>
          <p:nvPr>
            <p:ph idx="1"/>
          </p:nvPr>
        </p:nvSpPr>
        <p:spPr>
          <a:xfrm>
            <a:off x="457200" y="1600200"/>
            <a:ext cx="8229600" cy="4853136"/>
          </a:xfrm>
        </p:spPr>
        <p:txBody>
          <a:bodyPr>
            <a:normAutofit lnSpcReduction="10000"/>
          </a:bodyPr>
          <a:lstStyle/>
          <a:p>
            <a:r>
              <a:rPr lang="el-GR" dirty="0"/>
              <a:t>Η μελέτη της Γεωγραφίας ξεκίνησε από τις απαρχές του ανθρώπινου πολιτισμού, όμως οι απαρχές της ως ξεχωριστού κλάδου συστηματικής έρευνας και μελέτης τοποθετούνται στην Ελλάδα του 8ου αιώνα </a:t>
            </a:r>
            <a:r>
              <a:rPr lang="el-GR" dirty="0" err="1"/>
              <a:t>π.Χ.</a:t>
            </a:r>
            <a:r>
              <a:rPr lang="el-GR" dirty="0"/>
              <a:t>, την εποχή της ομηρικής περιπλάνησης. Με τον Ποιητή ξεκινά το Ταξίδι, ο Ευρωπαϊκός Λόγος και η Γεωγραφική </a:t>
            </a:r>
            <a:r>
              <a:rPr lang="el-GR" dirty="0" smtClean="0"/>
              <a:t>Αναζήτηση. Γεωγραφία τώρα μπορεί να </a:t>
            </a:r>
            <a:r>
              <a:rPr lang="el-GR" dirty="0"/>
              <a:t>συνομιλεί με τις υπόλοιπες επιστήμες.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ασπίδα του Αχιλλέα</a:t>
            </a:r>
            <a:br>
              <a:rPr lang="el-GR" dirty="0" smtClean="0"/>
            </a:br>
            <a:r>
              <a:rPr lang="el-GR" dirty="0" err="1" smtClean="0"/>
              <a:t>Ιλιάδα</a:t>
            </a:r>
            <a:r>
              <a:rPr lang="el-GR" dirty="0" smtClean="0"/>
              <a:t> ραψωδία Σ </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b="1" dirty="0"/>
              <a:t>Η απεικόνιση του «σύμπαντος</a:t>
            </a:r>
            <a:r>
              <a:rPr lang="el-GR" b="1" dirty="0" smtClean="0"/>
              <a:t>»</a:t>
            </a:r>
          </a:p>
          <a:p>
            <a:pPr>
              <a:buNone/>
            </a:pPr>
            <a:r>
              <a:rPr lang="el-GR" dirty="0"/>
              <a:t>Την γην αυτού, τον ουρανόν, την θάλασσαν μορφώνει,</a:t>
            </a:r>
            <a:r>
              <a:rPr lang="el-GR" dirty="0" smtClean="0"/>
              <a:t/>
            </a:r>
            <a:br>
              <a:rPr lang="el-GR" dirty="0" smtClean="0"/>
            </a:br>
            <a:r>
              <a:rPr lang="el-GR" dirty="0"/>
              <a:t>τον ήλιον τον ακούραστον, γεμάτο το φεγγάρι,</a:t>
            </a:r>
            <a:r>
              <a:rPr lang="el-GR" dirty="0" smtClean="0"/>
              <a:t/>
            </a:r>
            <a:br>
              <a:rPr lang="el-GR" dirty="0" smtClean="0"/>
            </a:br>
            <a:r>
              <a:rPr lang="el-GR" dirty="0"/>
              <a:t>τ' αστέρια οπού τον ουρανόν ολούθε στεφανώνουν:</a:t>
            </a:r>
            <a:r>
              <a:rPr lang="el-GR" dirty="0" smtClean="0"/>
              <a:t/>
            </a:r>
            <a:br>
              <a:rPr lang="el-GR" dirty="0" smtClean="0"/>
            </a:br>
            <a:r>
              <a:rPr lang="el-GR" dirty="0">
                <a:hlinkClick r:id="rId2" tooltip="την δύναμιν του Ωρίωνος, Υάδες, Πληιάδες:| η ανατολή και η δύση αυτών των αστερισμών ορίζει χρονικά την περίοδο Μαΐου-Νοεμβρίου, κατά την οποία γίνονται οι κυριότερες αγροτικές ασχολίες, για τις οποίες θα γίνει εκτενής αναφορά στους στ. 540-571 (θερισμός, τρύγος, όργωμα). Τα ουράνια σώματα στην αρχαιότητα ήταν άμεσα συνδεδεμένα με τη ζωή των ανθρώπων, καθώς είχαν σχέση με τον προσδιορισμό του χρόνου (διαδοχή ημερών, μηνών και εποχών) και η κίνησή τους ήταν καθοριστική για τη γεωργία και τη ναυσιπλοΐα."/>
              </a:rPr>
              <a:t>την δύναμιν του </a:t>
            </a:r>
            <a:r>
              <a:rPr lang="el-GR" dirty="0" err="1">
                <a:hlinkClick r:id="rId2" tooltip="την δύναμιν του Ωρίωνος, Υάδες, Πληιάδες:| η ανατολή και η δύση αυτών των αστερισμών ορίζει χρονικά την περίοδο Μαΐου-Νοεμβρίου, κατά την οποία γίνονται οι κυριότερες αγροτικές ασχολίες, για τις οποίες θα γίνει εκτενής αναφορά στους στ. 540-571 (θερισμός, τρύγος, όργωμα). Τα ουράνια σώματα στην αρχαιότητα ήταν άμεσα συνδεδεμένα με τη ζωή των ανθρώπων, καθώς είχαν σχέση με τον προσδιορισμό του χρόνου (διαδοχή ημερών, μηνών και εποχών) και η κίνησή τους ήταν καθοριστική για τη γεωργία και τη ναυσιπλοΐα."/>
              </a:rPr>
              <a:t>Ωρίωνος</a:t>
            </a:r>
            <a:r>
              <a:rPr lang="el-GR" dirty="0">
                <a:hlinkClick r:id="rId2" tooltip="την δύναμιν του Ωρίωνος, Υάδες, Πληιάδες:| η ανατολή και η δύση αυτών των αστερισμών ορίζει χρονικά την περίοδο Μαΐου-Νοεμβρίου, κατά την οποία γίνονται οι κυριότερες αγροτικές ασχολίες, για τις οποίες θα γίνει εκτενής αναφορά στους στ. 540-571 (θερισμός, τρύγος, όργωμα). Τα ουράνια σώματα στην αρχαιότητα ήταν άμεσα συνδεδεμένα με τη ζωή των ανθρώπων, καθώς είχαν σχέση με τον προσδιορισμό του χρόνου (διαδοχή ημερών, μηνών και εποχών) και η κίνησή τους ήταν καθοριστική για τη γεωργία και τη ναυσιπλοΐα."/>
              </a:rPr>
              <a:t>, </a:t>
            </a:r>
            <a:r>
              <a:rPr lang="el-GR" dirty="0" err="1">
                <a:hlinkClick r:id="rId2" tooltip="την δύναμιν του Ωρίωνος, Υάδες, Πληιάδες:| η ανατολή και η δύση αυτών των αστερισμών ορίζει χρονικά την περίοδο Μαΐου-Νοεμβρίου, κατά την οποία γίνονται οι κυριότερες αγροτικές ασχολίες, για τις οποίες θα γίνει εκτενής αναφορά στους στ. 540-571 (θερισμός, τρύγος, όργωμα). Τα ουράνια σώματα στην αρχαιότητα ήταν άμεσα συνδεδεμένα με τη ζωή των ανθρώπων, καθώς είχαν σχέση με τον προσδιορισμό του χρόνου (διαδοχή ημερών, μηνών και εποχών) και η κίνησή τους ήταν καθοριστική για τη γεωργία και τη ναυσιπλοΐα."/>
              </a:rPr>
              <a:t>Υάδες</a:t>
            </a:r>
            <a:r>
              <a:rPr lang="el-GR" dirty="0">
                <a:hlinkClick r:id="rId2" tooltip="την δύναμιν του Ωρίωνος, Υάδες, Πληιάδες:| η ανατολή και η δύση αυτών των αστερισμών ορίζει χρονικά την περίοδο Μαΐου-Νοεμβρίου, κατά την οποία γίνονται οι κυριότερες αγροτικές ασχολίες, για τις οποίες θα γίνει εκτενής αναφορά στους στ. 540-571 (θερισμός, τρύγος, όργωμα). Τα ουράνια σώματα στην αρχαιότητα ήταν άμεσα συνδεδεμένα με τη ζωή των ανθρώπων, καθώς είχαν σχέση με τον προσδιορισμό του χρόνου (διαδοχή ημερών, μηνών και εποχών) και η κίνησή τους ήταν καθοριστική για τη γεωργία και τη ναυσιπλοΐα."/>
              </a:rPr>
              <a:t>, </a:t>
            </a:r>
            <a:r>
              <a:rPr lang="el-GR" dirty="0" err="1">
                <a:hlinkClick r:id="rId2" tooltip="την δύναμιν του Ωρίωνος, Υάδες, Πληιάδες:| η ανατολή και η δύση αυτών των αστερισμών ορίζει χρονικά την περίοδο Μαΐου-Νοεμβρίου, κατά την οποία γίνονται οι κυριότερες αγροτικές ασχολίες, για τις οποίες θα γίνει εκτενής αναφορά στους στ. 540-571 (θερισμός, τρύγος, όργωμα). Τα ουράνια σώματα στην αρχαιότητα ήταν άμεσα συνδεδεμένα με τη ζωή των ανθρώπων, καθώς είχαν σχέση με τον προσδιορισμό του χρόνου (διαδοχή ημερών, μηνών και εποχών) και η κίνησή τους ήταν καθοριστική για τη γεωργία και τη ναυσιπλοΐα."/>
              </a:rPr>
              <a:t>Πληιάδες</a:t>
            </a:r>
            <a:r>
              <a:rPr lang="el-GR" dirty="0"/>
              <a:t>,</a:t>
            </a:r>
            <a:r>
              <a:rPr lang="el-GR" dirty="0" smtClean="0"/>
              <a:t/>
            </a:r>
            <a:br>
              <a:rPr lang="el-GR" dirty="0" smtClean="0"/>
            </a:br>
            <a:r>
              <a:rPr lang="el-GR" dirty="0">
                <a:hlinkClick r:id="rId2" tooltip="την Άρκτον… το λούσμα δεν γνωρίζει: |τη Μ. Άρκτο οι αρχαίοι τη φαντάζονταν σαν αρκούδα ή άμαξα. Αυτή δε δύει ποτέ, δε λούζεται στα νερά του Ωκεανού, αφού είναι πάντα ορατή στους κατοίκους του βόρειου ημισφαιρίου, και αποτελούσε ένα είδος πυξίδας για τους ναυτικούς."/>
              </a:rPr>
              <a:t>την Άρκτον, που και </a:t>
            </a:r>
            <a:r>
              <a:rPr lang="el-GR" dirty="0" err="1">
                <a:hlinkClick r:id="rId2" tooltip="την Άρκτον… το λούσμα δεν γνωρίζει: |τη Μ. Άρκτο οι αρχαίοι τη φαντάζονταν σαν αρκούδα ή άμαξα. Αυτή δε δύει ποτέ, δε λούζεται στα νερά του Ωκεανού, αφού είναι πάντα ορατή στους κατοίκους του βόρειου ημισφαιρίου, και αποτελούσε ένα είδος πυξίδας για τους ναυτικούς."/>
              </a:rPr>
              <a:t>Άμαξαν</a:t>
            </a:r>
            <a:r>
              <a:rPr lang="el-GR" dirty="0">
                <a:hlinkClick r:id="rId2" tooltip="την Άρκτον… το λούσμα δεν γνωρίζει: |τη Μ. Άρκτο οι αρχαίοι τη φαντάζονταν σαν αρκούδα ή άμαξα. Αυτή δε δύει ποτέ, δε λούζεται στα νερά του Ωκεανού, αφού είναι πάντα ορατή στους κατοίκους του βόρειου ημισφαιρίου, και αποτελούσε ένα είδος πυξίδας για τους ναυτικούς."/>
              </a:rPr>
              <a:t> καλούν, και αυτού γυρίζει</a:t>
            </a:r>
            <a:br>
              <a:rPr lang="el-GR" dirty="0">
                <a:hlinkClick r:id="rId2" tooltip="την Άρκτον… το λούσμα δεν γνωρίζει: |τη Μ. Άρκτο οι αρχαίοι τη φαντάζονταν σαν αρκούδα ή άμαξα. Αυτή δε δύει ποτέ, δε λούζεται στα νερά του Ωκεανού, αφού είναι πάντα ορατή στους κατοίκους του βόρειου ημισφαιρίου, και αποτελούσε ένα είδος πυξίδας για τους ναυτικούς."/>
              </a:rPr>
            </a:br>
            <a:r>
              <a:rPr lang="el-GR" dirty="0">
                <a:hlinkClick r:id="rId2" tooltip="την Άρκτον… το λούσμα δεν γνωρίζει: |τη Μ. Άρκτο οι αρχαίοι τη φαντάζονταν σαν αρκούδα ή άμαξα. Αυτή δε δύει ποτέ, δε λούζεται στα νερά του Ωκεανού, αφού είναι πάντα ορατή στους κατοίκους του βόρειου ημισφαιρίου, και αποτελούσε ένα είδος πυξίδας για τους ναυτικούς."/>
              </a:rPr>
              <a:t>πάντοτε, τον Ωρίωνα ασάλευτα τηρώντας,</a:t>
            </a:r>
            <a:br>
              <a:rPr lang="el-GR" dirty="0">
                <a:hlinkClick r:id="rId2" tooltip="την Άρκτον… το λούσμα δεν γνωρίζει: |τη Μ. Άρκτο οι αρχαίοι τη φαντάζονταν σαν αρκούδα ή άμαξα. Αυτή δε δύει ποτέ, δε λούζεται στα νερά του Ωκεανού, αφού είναι πάντα ορατή στους κατοίκους του βόρειου ημισφαιρίου, και αποτελούσε ένα είδος πυξίδας για τους ναυτικούς."/>
              </a:rPr>
            </a:br>
            <a:r>
              <a:rPr lang="el-GR" dirty="0">
                <a:hlinkClick r:id="rId2" tooltip="την Άρκτον… το λούσμα δεν γνωρίζει: |τη Μ. Άρκτο οι αρχαίοι τη φαντάζονταν σαν αρκούδα ή άμαξα. Αυτή δε δύει ποτέ, δε λούζεται στα νερά του Ωκεανού, αφού είναι πάντα ορατή στους κατοίκους του βόρειου ημισφαιρίου, και αποτελούσε ένα είδος πυξίδας για τους ναυτικούς."/>
              </a:rPr>
              <a:t>η μόνη που τ' Ωκεανού το </a:t>
            </a:r>
            <a:r>
              <a:rPr lang="el-GR" dirty="0" err="1">
                <a:hlinkClick r:id="rId2" tooltip="την Άρκτον… το λούσμα δεν γνωρίζει: |τη Μ. Άρκτο οι αρχαίοι τη φαντάζονταν σαν αρκούδα ή άμαξα. Αυτή δε δύει ποτέ, δε λούζεται στα νερά του Ωκεανού, αφού είναι πάντα ορατή στους κατοίκους του βόρειου ημισφαιρίου, και αποτελούσε ένα είδος πυξίδας για τους ναυτικούς."/>
              </a:rPr>
              <a:t>λούσμα</a:t>
            </a:r>
            <a:r>
              <a:rPr lang="el-GR" dirty="0">
                <a:hlinkClick r:id="rId2" tooltip="την Άρκτον… το λούσμα δεν γνωρίζει: |τη Μ. Άρκτο οι αρχαίοι τη φαντάζονταν σαν αρκούδα ή άμαξα. Αυτή δε δύει ποτέ, δε λούζεται στα νερά του Ωκεανού, αφού είναι πάντα ορατή στους κατοίκους του βόρειου ημισφαιρίου, και αποτελούσε ένα είδος πυξίδας για τους ναυτικούς."/>
              </a:rPr>
              <a:t> δεν γνωρίζει</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611560" y="476672"/>
            <a:ext cx="7848872" cy="1569660"/>
          </a:xfrm>
          <a:prstGeom prst="rect">
            <a:avLst/>
          </a:prstGeom>
        </p:spPr>
        <p:txBody>
          <a:bodyPr wrap="square">
            <a:spAutoFit/>
          </a:bodyPr>
          <a:lstStyle/>
          <a:p>
            <a:r>
              <a:rPr lang="el-GR" sz="3200" dirty="0"/>
              <a:t>Η Γεωγραφία έφτασε σε πολύ μεγάλη ακμή στον ελληνικό κόσμο καθότι οι Έλληνες είχαν ακριβή εικόνα της περιοχής της </a:t>
            </a:r>
            <a:r>
              <a:rPr lang="el-GR" sz="3200" dirty="0">
                <a:hlinkClick r:id="rId2" tooltip="Μεσόγειος Θάλασσα"/>
              </a:rPr>
              <a:t>Μεσογείου</a:t>
            </a:r>
            <a:endParaRPr lang="el-GR" sz="3200" dirty="0"/>
          </a:p>
        </p:txBody>
      </p:sp>
      <p:pic>
        <p:nvPicPr>
          <p:cNvPr id="4098" name="Picture 2"/>
          <p:cNvPicPr>
            <a:picLocks noChangeAspect="1" noChangeArrowheads="1"/>
          </p:cNvPicPr>
          <p:nvPr/>
        </p:nvPicPr>
        <p:blipFill>
          <a:blip r:embed="rId3" cstate="print"/>
          <a:srcRect/>
          <a:stretch>
            <a:fillRect/>
          </a:stretch>
        </p:blipFill>
        <p:spPr bwMode="auto">
          <a:xfrm>
            <a:off x="1547664" y="2060848"/>
            <a:ext cx="5991225" cy="41624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8229600" cy="5832648"/>
          </a:xfrm>
        </p:spPr>
        <p:txBody>
          <a:bodyPr>
            <a:normAutofit fontScale="55000" lnSpcReduction="20000"/>
          </a:bodyPr>
          <a:lstStyle/>
          <a:p>
            <a:r>
              <a:rPr lang="el-GR" sz="3800" dirty="0"/>
              <a:t>Ο Ελληνικός πολιτισμός είναι ο πρώτος πολιτισμός που ενεργά εξερεύνησε τη </a:t>
            </a:r>
            <a:r>
              <a:rPr lang="el-GR" sz="3800" dirty="0" smtClean="0"/>
              <a:t>Γεωγραφία ως</a:t>
            </a:r>
            <a:r>
              <a:rPr lang="el-GR" sz="3800" dirty="0"/>
              <a:t> </a:t>
            </a:r>
            <a:r>
              <a:rPr lang="el-GR" sz="3800" dirty="0">
                <a:hlinkClick r:id="rId2" tooltip="Επιστήμη"/>
              </a:rPr>
              <a:t>επιστήμη</a:t>
            </a:r>
            <a:r>
              <a:rPr lang="el-GR" sz="3800" dirty="0"/>
              <a:t> και </a:t>
            </a:r>
            <a:r>
              <a:rPr lang="el-GR" sz="3800" dirty="0">
                <a:hlinkClick r:id="rId3" tooltip="Φιλοσοφία"/>
              </a:rPr>
              <a:t>φιλοσοφία</a:t>
            </a:r>
            <a:r>
              <a:rPr lang="el-GR" sz="3800" dirty="0"/>
              <a:t>, </a:t>
            </a:r>
            <a:endParaRPr lang="el-GR" sz="3800" dirty="0" smtClean="0"/>
          </a:p>
          <a:p>
            <a:r>
              <a:rPr lang="el-GR" sz="3800" dirty="0" smtClean="0"/>
              <a:t>με </a:t>
            </a:r>
            <a:r>
              <a:rPr lang="el-GR" sz="3800" dirty="0"/>
              <a:t>κύριους συντελεστές (χρονολογικά από τον 8ο αι. </a:t>
            </a:r>
            <a:r>
              <a:rPr lang="el-GR" sz="3800" dirty="0" err="1"/>
              <a:t>π.Χ.</a:t>
            </a:r>
            <a:r>
              <a:rPr lang="el-GR" sz="3800" dirty="0"/>
              <a:t> έως τον 2ο αι. μ.Χ) τον </a:t>
            </a:r>
            <a:r>
              <a:rPr lang="el-GR" sz="3800" dirty="0">
                <a:hlinkClick r:id="rId4" tooltip="Όμηρος"/>
              </a:rPr>
              <a:t>Όμηρο</a:t>
            </a:r>
            <a:r>
              <a:rPr lang="el-GR" sz="3800" dirty="0"/>
              <a:t>, τον </a:t>
            </a:r>
            <a:r>
              <a:rPr lang="el-GR" sz="3800" dirty="0">
                <a:hlinkClick r:id="rId5" tooltip="Θαλής"/>
              </a:rPr>
              <a:t>Θαλή τον Μιλήσιο</a:t>
            </a:r>
            <a:r>
              <a:rPr lang="el-GR" sz="3800" dirty="0"/>
              <a:t>, τον </a:t>
            </a:r>
            <a:r>
              <a:rPr lang="el-GR" sz="3800" dirty="0">
                <a:hlinkClick r:id="rId6" tooltip="Εκαταίος ο Μιλήσιος"/>
              </a:rPr>
              <a:t>Εκαταίο τον Μιλήσιο</a:t>
            </a:r>
            <a:r>
              <a:rPr lang="el-GR" sz="3800" dirty="0"/>
              <a:t>, τον </a:t>
            </a:r>
            <a:r>
              <a:rPr lang="el-GR" sz="3800" dirty="0">
                <a:hlinkClick r:id="rId7" tooltip="Ηρόδοτος"/>
              </a:rPr>
              <a:t>Ηρόδοτο</a:t>
            </a:r>
            <a:r>
              <a:rPr lang="el-GR" sz="3800" dirty="0"/>
              <a:t>, τον </a:t>
            </a:r>
            <a:r>
              <a:rPr lang="el-GR" sz="3800" dirty="0">
                <a:hlinkClick r:id="rId8" tooltip="Ιπποκράτης"/>
              </a:rPr>
              <a:t>Ιπποκράτη</a:t>
            </a:r>
            <a:r>
              <a:rPr lang="el-GR" sz="3800" baseline="30000" dirty="0">
                <a:hlinkClick r:id="rId9"/>
              </a:rPr>
              <a:t>[1]</a:t>
            </a:r>
            <a:r>
              <a:rPr lang="el-GR" sz="3800" dirty="0"/>
              <a:t>, τον </a:t>
            </a:r>
            <a:r>
              <a:rPr lang="el-GR" sz="3800" dirty="0">
                <a:hlinkClick r:id="rId10" tooltip="Αριστοτέλης"/>
              </a:rPr>
              <a:t>Αριστοτέλη</a:t>
            </a:r>
            <a:r>
              <a:rPr lang="el-GR" sz="3800" dirty="0"/>
              <a:t>, τον </a:t>
            </a:r>
            <a:r>
              <a:rPr lang="el-GR" sz="3800" dirty="0">
                <a:hlinkClick r:id="rId11" tooltip="Δικαίαρχος"/>
              </a:rPr>
              <a:t>Δικαίαρχο τον </a:t>
            </a:r>
            <a:r>
              <a:rPr lang="el-GR" sz="3800" dirty="0" err="1">
                <a:hlinkClick r:id="rId11" tooltip="Δικαίαρχος"/>
              </a:rPr>
              <a:t>Μεσσηνό</a:t>
            </a:r>
            <a:r>
              <a:rPr lang="el-GR" sz="3800" dirty="0"/>
              <a:t>, τον </a:t>
            </a:r>
            <a:r>
              <a:rPr lang="el-GR" sz="3800" dirty="0">
                <a:hlinkClick r:id="rId12" tooltip="Ερατοσθένης ο Κυρηναίος"/>
              </a:rPr>
              <a:t>Ερατοσθένη</a:t>
            </a:r>
            <a:r>
              <a:rPr lang="el-GR" sz="3800" dirty="0"/>
              <a:t>, τον </a:t>
            </a:r>
            <a:r>
              <a:rPr lang="el-GR" sz="3800" dirty="0">
                <a:hlinkClick r:id="rId13" tooltip="Στράβων"/>
              </a:rPr>
              <a:t>Στράβωνα</a:t>
            </a:r>
            <a:r>
              <a:rPr lang="el-GR" sz="3800" dirty="0"/>
              <a:t>, τον </a:t>
            </a:r>
            <a:r>
              <a:rPr lang="el-GR" sz="3800" dirty="0">
                <a:hlinkClick r:id="rId14" tooltip="Μαρίνος ο Τύριος"/>
              </a:rPr>
              <a:t>Μαρίνο τον </a:t>
            </a:r>
            <a:r>
              <a:rPr lang="el-GR" sz="3800" dirty="0" err="1">
                <a:hlinkClick r:id="rId14" tooltip="Μαρίνος ο Τύριος"/>
              </a:rPr>
              <a:t>Τύριο</a:t>
            </a:r>
            <a:r>
              <a:rPr lang="el-GR" sz="3800" dirty="0"/>
              <a:t>, τον </a:t>
            </a:r>
            <a:r>
              <a:rPr lang="el-GR" sz="3800" dirty="0">
                <a:hlinkClick r:id="rId15" tooltip="Κλαύδιος Πτολεμαίος"/>
              </a:rPr>
              <a:t>Πτολεμαίο</a:t>
            </a:r>
            <a:r>
              <a:rPr lang="el-GR" sz="3800" dirty="0"/>
              <a:t>, τον </a:t>
            </a:r>
            <a:r>
              <a:rPr lang="el-GR" sz="3800" dirty="0" err="1">
                <a:hlinkClick r:id="rId16" tooltip="Φλάβιος Αρριανός"/>
              </a:rPr>
              <a:t>Αρριανό</a:t>
            </a:r>
            <a:r>
              <a:rPr lang="el-GR" sz="3800" dirty="0"/>
              <a:t> και τον </a:t>
            </a:r>
            <a:r>
              <a:rPr lang="el-GR" sz="3800" dirty="0">
                <a:hlinkClick r:id="rId17" tooltip="Παυσανίας"/>
              </a:rPr>
              <a:t>Παυσανία</a:t>
            </a:r>
            <a:r>
              <a:rPr lang="el-GR" sz="3800" dirty="0"/>
              <a:t>. </a:t>
            </a:r>
            <a:endParaRPr lang="el-GR" sz="3800" dirty="0" smtClean="0"/>
          </a:p>
          <a:p>
            <a:r>
              <a:rPr lang="el-GR" sz="3800" dirty="0" smtClean="0"/>
              <a:t>Η </a:t>
            </a:r>
            <a:r>
              <a:rPr lang="el-GR" sz="3800" dirty="0"/>
              <a:t>χαρτογράφηση από τη </a:t>
            </a:r>
            <a:r>
              <a:rPr lang="el-GR" sz="3800" dirty="0">
                <a:hlinkClick r:id="rId18" tooltip="Ρωμαϊκή Αυτοκρατορία"/>
              </a:rPr>
              <a:t>Ρωμαϊκή Αυτοκρατορία</a:t>
            </a:r>
            <a:r>
              <a:rPr lang="el-GR" sz="3800" dirty="0"/>
              <a:t> κατά τη διάρκεια των εξερευνήσεων τους πρόσθεσε νέες τεχνικές στη Γεωγραφία (π.χ. σειρά διαφόρων ιστορικών βιβλίων που ασχολούνται με το θέμα, όπως το αξιόλογο «</a:t>
            </a:r>
            <a:r>
              <a:rPr lang="el-GR" sz="3800" dirty="0" err="1"/>
              <a:t>Geographia</a:t>
            </a:r>
            <a:r>
              <a:rPr lang="el-GR" sz="3800" dirty="0"/>
              <a:t>» του Κλαύδιου Πτολεμαίου). Μία από τις τεχνικές είναι ο </a:t>
            </a:r>
            <a:r>
              <a:rPr lang="el-GR" sz="3800" dirty="0">
                <a:hlinkClick r:id="rId19" tooltip="Περίπλους"/>
              </a:rPr>
              <a:t>περίπλους</a:t>
            </a:r>
            <a:r>
              <a:rPr lang="el-GR" sz="3800" dirty="0"/>
              <a:t>: η περιγραφή λιμανιών και της στεριάς που ένας ναύτης θα συναντούσε στη διάρκεια του ταξιδιού κατά τη στεριά. </a:t>
            </a:r>
            <a:endParaRPr lang="el-GR" sz="3800" dirty="0" smtClean="0"/>
          </a:p>
          <a:p>
            <a:r>
              <a:rPr lang="el-GR" sz="3800" dirty="0" smtClean="0"/>
              <a:t>Ο </a:t>
            </a:r>
            <a:r>
              <a:rPr lang="el-GR" sz="3800" dirty="0"/>
              <a:t>πολυγραφότατος </a:t>
            </a:r>
            <a:r>
              <a:rPr lang="el-GR" sz="3800" dirty="0">
                <a:hlinkClick r:id="rId20" tooltip="Πλίνιος ο Πρεσβύτερος"/>
              </a:rPr>
              <a:t>Πλίνιος</a:t>
            </a:r>
            <a:r>
              <a:rPr lang="el-GR" sz="3800" dirty="0"/>
              <a:t> υπήρξε ο κύριος εκπρόσωπος της ρωμαϊκής Γεωγραφίας</a:t>
            </a:r>
            <a:r>
              <a:rPr lang="el-GR"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88640"/>
            <a:ext cx="8229600" cy="4525963"/>
          </a:xfrm>
        </p:spPr>
        <p:txBody>
          <a:bodyPr>
            <a:normAutofit fontScale="92500" lnSpcReduction="20000"/>
          </a:bodyPr>
          <a:lstStyle/>
          <a:p>
            <a:r>
              <a:rPr lang="el-GR" dirty="0"/>
              <a:t>Κατά τη διάρκεια του Μεσαίωνα, Άραβες όπως οι </a:t>
            </a:r>
            <a:r>
              <a:rPr lang="el-GR" dirty="0" err="1">
                <a:hlinkClick r:id="rId2" tooltip="Μουχαμάντ αλ-Ιντρισί (δεν έχει γραφτεί ακόμα)"/>
              </a:rPr>
              <a:t>Ιντρισί</a:t>
            </a:r>
            <a:r>
              <a:rPr lang="el-GR" dirty="0"/>
              <a:t> (12ος αι.), </a:t>
            </a:r>
            <a:r>
              <a:rPr lang="el-GR" dirty="0">
                <a:hlinkClick r:id="rId3" tooltip="Ιμπν Μπατούτα"/>
              </a:rPr>
              <a:t>Ιμπν </a:t>
            </a:r>
            <a:r>
              <a:rPr lang="el-GR" dirty="0" err="1">
                <a:hlinkClick r:id="rId3" tooltip="Ιμπν Μπατούτα"/>
              </a:rPr>
              <a:t>Μπατούτα</a:t>
            </a:r>
            <a:r>
              <a:rPr lang="el-GR" dirty="0"/>
              <a:t> (14ος αι.) και </a:t>
            </a:r>
            <a:r>
              <a:rPr lang="el-GR" dirty="0">
                <a:hlinkClick r:id="rId4" tooltip="Ιμπν Χαλντούν"/>
              </a:rPr>
              <a:t>Ιμπν </a:t>
            </a:r>
            <a:r>
              <a:rPr lang="el-GR" dirty="0" err="1">
                <a:hlinkClick r:id="rId4" tooltip="Ιμπν Χαλντούν"/>
              </a:rPr>
              <a:t>Χαλντούν</a:t>
            </a:r>
            <a:r>
              <a:rPr lang="el-GR" dirty="0"/>
              <a:t> (14ος αι.) διατήρησαν τις ελληνικές και ρωμαϊκές τεχνικές και πάνω σε αυτές βασίστηκαν για να δημιουργήσουν δικές τους. Με την αποικιοκρατία (16ος αι.) το ενδιαφέρον για τη Γεωγραφία άρχισε να </a:t>
            </a:r>
            <a:r>
              <a:rPr lang="el-GR" dirty="0" err="1"/>
              <a:t>επαναπτύσσεται</a:t>
            </a:r>
            <a:r>
              <a:rPr lang="el-GR" dirty="0"/>
              <a:t> μέσω της αναζωπύρωσης του ενδιαφέροντος συστηματικής σπουδής νέων χώρων, εδαφών, τόπων, κοινωνιών, ανθρώπων και τοπίων</a:t>
            </a:r>
          </a:p>
        </p:txBody>
      </p:sp>
      <p:pic>
        <p:nvPicPr>
          <p:cNvPr id="5122" name="Picture 2"/>
          <p:cNvPicPr>
            <a:picLocks noChangeAspect="1" noChangeArrowheads="1"/>
          </p:cNvPicPr>
          <p:nvPr/>
        </p:nvPicPr>
        <p:blipFill>
          <a:blip r:embed="rId5" cstate="print"/>
          <a:srcRect/>
          <a:stretch>
            <a:fillRect/>
          </a:stretch>
        </p:blipFill>
        <p:spPr bwMode="auto">
          <a:xfrm>
            <a:off x="5652120" y="4005064"/>
            <a:ext cx="1622616" cy="2482602"/>
          </a:xfrm>
          <a:prstGeom prst="rect">
            <a:avLst/>
          </a:prstGeom>
          <a:noFill/>
          <a:ln w="9525">
            <a:noFill/>
            <a:miter lim="800000"/>
            <a:headEnd/>
            <a:tailEnd/>
          </a:ln>
        </p:spPr>
      </p:pic>
      <p:pic>
        <p:nvPicPr>
          <p:cNvPr id="5123" name="Picture 3"/>
          <p:cNvPicPr>
            <a:picLocks noChangeAspect="1" noChangeArrowheads="1"/>
          </p:cNvPicPr>
          <p:nvPr/>
        </p:nvPicPr>
        <p:blipFill>
          <a:blip r:embed="rId6" cstate="print"/>
          <a:srcRect/>
          <a:stretch>
            <a:fillRect/>
          </a:stretch>
        </p:blipFill>
        <p:spPr bwMode="auto">
          <a:xfrm>
            <a:off x="3275856" y="4077072"/>
            <a:ext cx="1457325" cy="23812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631</Words>
  <Application>Microsoft Office PowerPoint</Application>
  <PresentationFormat>Προβολή στην οθόνη (4:3)</PresentationFormat>
  <Paragraphs>45</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Διαφάνεια 1</vt:lpstr>
      <vt:lpstr>Γεωγραφία   </vt:lpstr>
      <vt:lpstr>Γεωγραφία</vt:lpstr>
      <vt:lpstr>Γεωγραφία</vt:lpstr>
      <vt:lpstr>Γεωγραφία</vt:lpstr>
      <vt:lpstr>Η ασπίδα του Αχιλλέα Ιλιάδα ραψωδία Σ </vt:lpstr>
      <vt:lpstr>Διαφάνεια 7</vt:lpstr>
      <vt:lpstr>Διαφάνεια 8</vt:lpstr>
      <vt:lpstr>Διαφάνεια 9</vt:lpstr>
      <vt:lpstr>Διαφάνεια 10</vt:lpstr>
      <vt:lpstr>Σήμερα </vt:lpstr>
      <vt:lpstr>Κλάδοι της Γεωγραφίας </vt:lpstr>
      <vt:lpstr>Ανθρωπογεωγραφία </vt:lpstr>
      <vt:lpstr>Ανθρωπογεωγραφία</vt:lpstr>
      <vt:lpstr>τουριστική γεωγραφία</vt:lpstr>
      <vt:lpstr>τουριστική γεωγραφία</vt:lpstr>
      <vt:lpstr>τουριστική γεωγραφία</vt:lpstr>
      <vt:lpstr>τουριστική γεωγραφία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PC-Center</dc:creator>
  <cp:lastModifiedBy>PC-Center</cp:lastModifiedBy>
  <cp:revision>11</cp:revision>
  <dcterms:created xsi:type="dcterms:W3CDTF">2022-10-10T09:35:31Z</dcterms:created>
  <dcterms:modified xsi:type="dcterms:W3CDTF">2022-10-10T11:22:52Z</dcterms:modified>
</cp:coreProperties>
</file>